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22"/>
  </p:notesMasterIdLst>
  <p:sldIdLst>
    <p:sldId id="258" r:id="rId2"/>
    <p:sldId id="270" r:id="rId3"/>
    <p:sldId id="268" r:id="rId4"/>
    <p:sldId id="271" r:id="rId5"/>
    <p:sldId id="292" r:id="rId6"/>
    <p:sldId id="273" r:id="rId7"/>
    <p:sldId id="274" r:id="rId8"/>
    <p:sldId id="275" r:id="rId9"/>
    <p:sldId id="276" r:id="rId10"/>
    <p:sldId id="277" r:id="rId11"/>
    <p:sldId id="281" r:id="rId12"/>
    <p:sldId id="282" r:id="rId13"/>
    <p:sldId id="283" r:id="rId14"/>
    <p:sldId id="284" r:id="rId15"/>
    <p:sldId id="285" r:id="rId16"/>
    <p:sldId id="287" r:id="rId17"/>
    <p:sldId id="288" r:id="rId18"/>
    <p:sldId id="289" r:id="rId19"/>
    <p:sldId id="290" r:id="rId20"/>
    <p:sldId id="291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F69"/>
    <a:srgbClr val="355777"/>
    <a:srgbClr val="0070B9"/>
    <a:srgbClr val="0B5AA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9" autoAdjust="0"/>
    <p:restoredTop sz="79925" autoAdjust="0"/>
  </p:normalViewPr>
  <p:slideViewPr>
    <p:cSldViewPr>
      <p:cViewPr varScale="1">
        <p:scale>
          <a:sx n="130" d="100"/>
          <a:sy n="130" d="100"/>
        </p:scale>
        <p:origin x="-107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F195448-0BBF-4394-93CC-723477CC934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14767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E96CE6-909A-4CAA-AE51-B45690FF17B1}" type="slidenum">
              <a:rPr lang="en-US"/>
              <a:pPr/>
              <a:t>0</a:t>
            </a:fld>
            <a:endParaRPr lang="en-US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4613" y="-87313"/>
            <a:ext cx="9331326" cy="7000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14650" y="1447800"/>
            <a:ext cx="5713413" cy="1447800"/>
          </a:xfrm>
          <a:prstGeom prst="rect">
            <a:avLst/>
          </a:prstGeom>
          <a:solidFill>
            <a:srgbClr val="003F69">
              <a:alpha val="0"/>
            </a:srgbClr>
          </a:solidFill>
        </p:spPr>
        <p:txBody>
          <a:bodyPr lIns="0" tIns="0" rIns="0" bIns="0" anchor="b"/>
          <a:lstStyle>
            <a:lvl1pPr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14650" y="3016250"/>
            <a:ext cx="5713413" cy="338138"/>
          </a:xfrm>
          <a:prstGeom prst="rect">
            <a:avLst/>
          </a:prstGeom>
          <a:solidFill>
            <a:srgbClr val="003F69">
              <a:alpha val="0"/>
            </a:srgbClr>
          </a:solidFill>
        </p:spPr>
        <p:txBody>
          <a:bodyPr lIns="0" tIns="0" rIns="0" bIns="0"/>
          <a:lstStyle>
            <a:lvl1pPr marL="0" indent="0">
              <a:lnSpc>
                <a:spcPct val="70000"/>
              </a:lnSpc>
              <a:buFont typeface="Times" pitchFamily="1" charset="0"/>
              <a:buNone/>
              <a:defRPr i="1">
                <a:solidFill>
                  <a:schemeClr val="bg1"/>
                </a:solidFill>
                <a:latin typeface="Times New Roman" pitchFamily="1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80" name="Rectangle 8"/>
          <p:cNvSpPr>
            <a:spLocks noChangeArrowheads="1"/>
          </p:cNvSpPr>
          <p:nvPr userDrawn="1"/>
        </p:nvSpPr>
        <p:spPr bwMode="auto">
          <a:xfrm>
            <a:off x="0" y="6224588"/>
            <a:ext cx="762000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3265488" y="3929063"/>
            <a:ext cx="3668712" cy="1085850"/>
          </a:xfrm>
          <a:prstGeom prst="rect">
            <a:avLst/>
          </a:prstGeom>
          <a:solidFill>
            <a:srgbClr val="FFEA88"/>
          </a:solidFill>
          <a:ln w="9525">
            <a:solidFill>
              <a:srgbClr val="FFEA8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8" tIns="109728" rIns="109728" bIns="10972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/>
              <a:t>Photo image area measures 2” H x 6.93” W and can be masked by a collage strip of one, two or three images.</a:t>
            </a:r>
          </a:p>
          <a:p>
            <a:pPr>
              <a:spcBef>
                <a:spcPct val="50000"/>
              </a:spcBef>
            </a:pPr>
            <a:r>
              <a:rPr lang="en-US" sz="800" dirty="0"/>
              <a:t>The photo image area is located 3.19” from left and 3.81” from top of page. </a:t>
            </a:r>
          </a:p>
          <a:p>
            <a:pPr>
              <a:spcBef>
                <a:spcPct val="50000"/>
              </a:spcBef>
            </a:pPr>
            <a:r>
              <a:rPr lang="en-US" sz="800" dirty="0"/>
              <a:t>Each image used in collage should be reduced or cropped to a maximum of 2” high, stroked with a 1.5 pt white frame and positioned edge-to-edge with accompanying images.</a:t>
            </a:r>
          </a:p>
        </p:txBody>
      </p:sp>
      <p:pic>
        <p:nvPicPr>
          <p:cNvPr id="3097" name="Picture 25" descr="EPA 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1676400" cy="6619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AC5F283-8774-49F4-84D1-2CCA387CA94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355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8E0EDAC-61D3-4986-80C1-85E3B8650A1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13924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324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12/13/2012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Contact us at HERO@epa.gov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824DE-4AFF-4E91-A8AF-2B3C3D9A3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99B544D-27CB-421D-857D-21D8A33B11E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43279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C17BD84-1B59-4CD3-BBFE-9B8928763AD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12536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C61F6C8-05D9-420A-A8D9-7300BD0F6B6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6466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376FCE6-6A19-4063-B007-650567C3776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32681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238" y="1708150"/>
            <a:ext cx="7772400" cy="304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0D4DF23-7E53-4D36-89F4-0E94F9B13FF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1738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DD1BADB-0226-4665-A1CF-C5FD75EC2A5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4959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245868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3106BCF-92D8-4AAF-BEDC-6FD6D8CD2C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30365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6224588"/>
            <a:ext cx="685800" cy="228600"/>
          </a:xfrm>
          <a:prstGeom prst="rect">
            <a:avLst/>
          </a:prstGeom>
          <a:solidFill>
            <a:srgbClr val="355777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224588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fld id="{D781B3BE-A21F-444E-AE2B-939028EF3E67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1041" name="Picture 17" descr="EPA Logo 2955 RGB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457200"/>
            <a:ext cx="1704975" cy="6715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355777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355777"/>
          </a:solidFill>
          <a:latin typeface="Arial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355777"/>
          </a:solidFill>
          <a:latin typeface="Arial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355777"/>
          </a:solidFill>
          <a:latin typeface="Arial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355777"/>
          </a:solidFill>
          <a:latin typeface="Arial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355777"/>
          </a:solidFill>
          <a:latin typeface="Arial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355777"/>
          </a:solidFill>
          <a:latin typeface="Arial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355777"/>
          </a:solidFill>
          <a:latin typeface="Arial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355777"/>
          </a:solidFill>
          <a:latin typeface="Arial" charset="0"/>
          <a:ea typeface="ＭＳ Ｐゴシック" pitchFamily="1" charset="-128"/>
        </a:defRPr>
      </a:lvl9pPr>
    </p:titleStyle>
    <p:bodyStyle>
      <a:lvl1pPr marL="168275" indent="-168275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SzPct val="90000"/>
        <a:buFont typeface="Times" pitchFamily="1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58788" indent="-174625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742950" indent="-168275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SzPct val="90000"/>
        <a:buFont typeface="Times" pitchFamily="1" charset="0"/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027113" indent="-169863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1317625" indent="-176213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Char char="»"/>
        <a:defRPr sz="2400" i="1">
          <a:solidFill>
            <a:schemeClr val="tx1"/>
          </a:solidFill>
          <a:latin typeface="+mn-lt"/>
          <a:ea typeface="+mn-ea"/>
        </a:defRPr>
      </a:lvl5pPr>
      <a:lvl6pPr marL="1774825" indent="-176213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Char char="»"/>
        <a:defRPr sz="2400" i="1">
          <a:solidFill>
            <a:schemeClr val="tx1"/>
          </a:solidFill>
          <a:latin typeface="+mn-lt"/>
          <a:ea typeface="+mn-ea"/>
        </a:defRPr>
      </a:lvl6pPr>
      <a:lvl7pPr marL="2232025" indent="-176213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Char char="»"/>
        <a:defRPr sz="2400" i="1">
          <a:solidFill>
            <a:schemeClr val="tx1"/>
          </a:solidFill>
          <a:latin typeface="+mn-lt"/>
          <a:ea typeface="+mn-ea"/>
        </a:defRPr>
      </a:lvl7pPr>
      <a:lvl8pPr marL="2689225" indent="-176213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Char char="»"/>
        <a:defRPr sz="2400" i="1">
          <a:solidFill>
            <a:schemeClr val="tx1"/>
          </a:solidFill>
          <a:latin typeface="+mn-lt"/>
          <a:ea typeface="+mn-ea"/>
        </a:defRPr>
      </a:lvl8pPr>
      <a:lvl9pPr marL="3146425" indent="-176213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Char char="»"/>
        <a:defRPr sz="2400" 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hero.epa.gov/litciter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67050" y="1143000"/>
            <a:ext cx="5713413" cy="1447800"/>
          </a:xfrm>
        </p:spPr>
        <p:txBody>
          <a:bodyPr/>
          <a:lstStyle/>
          <a:p>
            <a:r>
              <a:rPr lang="en-US" sz="4000" dirty="0" smtClean="0"/>
              <a:t>LitCiter Basics</a:t>
            </a:r>
            <a:endParaRPr lang="en-US" sz="4000" dirty="0"/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833438" y="6224588"/>
            <a:ext cx="5643562" cy="228600"/>
          </a:xfrm>
          <a:prstGeom prst="rect">
            <a:avLst/>
          </a:prstGeom>
          <a:solidFill>
            <a:srgbClr val="003F69">
              <a:alpha val="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>
              <a:lnSpc>
                <a:spcPct val="90000"/>
              </a:lnSpc>
            </a:pPr>
            <a:r>
              <a:rPr lang="en-US" sz="900" b="1" dirty="0">
                <a:solidFill>
                  <a:schemeClr val="bg1"/>
                </a:solidFill>
              </a:rPr>
              <a:t>Office of Research and </a:t>
            </a:r>
            <a:r>
              <a:rPr lang="en-US" sz="900" b="1" dirty="0" smtClean="0">
                <a:solidFill>
                  <a:schemeClr val="bg1"/>
                </a:solidFill>
              </a:rPr>
              <a:t>Development</a:t>
            </a:r>
          </a:p>
          <a:p>
            <a:pPr>
              <a:lnSpc>
                <a:spcPct val="90000"/>
              </a:lnSpc>
            </a:pPr>
            <a:r>
              <a:rPr lang="en-US" sz="900" b="1" dirty="0" smtClean="0">
                <a:solidFill>
                  <a:schemeClr val="bg1"/>
                </a:solidFill>
              </a:rPr>
              <a:t>National Center for Environmental Assessment</a:t>
            </a:r>
            <a:endParaRPr lang="en-US" sz="900" dirty="0" smtClean="0">
              <a:solidFill>
                <a:schemeClr val="bg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6629400" y="6224588"/>
            <a:ext cx="1905000" cy="2286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bg1"/>
                </a:solidFill>
                <a:latin typeface="Arial" charset="0"/>
                <a:ea typeface="ＭＳ Ｐゴシック" pitchFamily="1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08/29/2013</a:t>
            </a:r>
            <a:endParaRPr lang="en-US" dirty="0" smtClean="0"/>
          </a:p>
        </p:txBody>
      </p:sp>
      <p:pic>
        <p:nvPicPr>
          <p:cNvPr id="7197" name="Picture 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6936" y="3483864"/>
            <a:ext cx="541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2895600"/>
            <a:ext cx="5580063" cy="338138"/>
          </a:xfrm>
        </p:spPr>
        <p:txBody>
          <a:bodyPr/>
          <a:lstStyle/>
          <a:p>
            <a:r>
              <a:rPr lang="en-US" b="1" dirty="0" smtClean="0"/>
              <a:t>Health and Environmental Research Online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477000" cy="1143000"/>
          </a:xfrm>
        </p:spPr>
        <p:txBody>
          <a:bodyPr/>
          <a:lstStyle/>
          <a:p>
            <a:r>
              <a:rPr lang="en-US" sz="3200" dirty="0" smtClean="0"/>
              <a:t>Word Options: Display </a:t>
            </a:r>
            <a:r>
              <a:rPr lang="en-US" sz="3200" dirty="0" smtClean="0"/>
              <a:t>Settings*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6034" y="1600200"/>
            <a:ext cx="563193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990600" y="6172200"/>
            <a:ext cx="647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 smtClean="0"/>
              <a:t>* From </a:t>
            </a:r>
            <a:r>
              <a:rPr lang="en-US" sz="1200" dirty="0" smtClean="0">
                <a:latin typeface="Tahoma" charset="0"/>
              </a:rPr>
              <a:t>Creating Section 508 Compliant Documents</a:t>
            </a:r>
            <a:endParaRPr lang="en-US" sz="1200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477000" cy="1143000"/>
          </a:xfrm>
        </p:spPr>
        <p:txBody>
          <a:bodyPr/>
          <a:lstStyle/>
          <a:p>
            <a:r>
              <a:rPr lang="en-US" sz="3200" dirty="0" smtClean="0"/>
              <a:t>Word Options: Advanced: </a:t>
            </a:r>
            <a:r>
              <a:rPr lang="en-US" sz="3200" dirty="0" smtClean="0"/>
              <a:t>Save*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90600" y="6172200"/>
            <a:ext cx="647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 smtClean="0"/>
              <a:t>* From </a:t>
            </a:r>
            <a:r>
              <a:rPr lang="en-US" sz="1200" dirty="0" smtClean="0">
                <a:latin typeface="Tahoma" charset="0"/>
              </a:rPr>
              <a:t>Creating Section 508 Compliant Documents</a:t>
            </a:r>
            <a:endParaRPr lang="en-US" sz="1200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600200"/>
            <a:ext cx="626745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477000" cy="1143000"/>
          </a:xfrm>
        </p:spPr>
        <p:txBody>
          <a:bodyPr/>
          <a:lstStyle/>
          <a:p>
            <a:r>
              <a:rPr lang="en-US" sz="3200" dirty="0" smtClean="0"/>
              <a:t>Word Options: Advanced: Show Document Content: Field </a:t>
            </a:r>
            <a:r>
              <a:rPr lang="en-US" sz="3200" dirty="0" smtClean="0"/>
              <a:t>Shading*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90600" y="6172200"/>
            <a:ext cx="647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 smtClean="0"/>
              <a:t>* From </a:t>
            </a:r>
            <a:r>
              <a:rPr lang="en-US" sz="1200" dirty="0" smtClean="0">
                <a:latin typeface="Tahoma" charset="0"/>
              </a:rPr>
              <a:t>Creating Section 508 Compliant Documents</a:t>
            </a:r>
            <a:endParaRPr lang="en-US" sz="1200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905000"/>
            <a:ext cx="5257800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HERO/ Endnote Links in Headings, Headers, Footers, </a:t>
            </a:r>
            <a:r>
              <a:rPr lang="en-US" sz="3200" dirty="0" smtClean="0"/>
              <a:t>Captions*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r>
              <a:rPr lang="en-US" sz="2000" dirty="0" smtClean="0"/>
              <a:t>Keep the Links until after the final Endnote update and HERO Links application, in Headers, Table Captions, and Figure Captions &amp; Captions. </a:t>
            </a:r>
          </a:p>
          <a:p>
            <a:r>
              <a:rPr lang="en-US" sz="2000" dirty="0" smtClean="0"/>
              <a:t>Unlink (</a:t>
            </a:r>
            <a:r>
              <a:rPr lang="en-US" sz="2000" dirty="0" err="1" smtClean="0"/>
              <a:t>Ctl</a:t>
            </a:r>
            <a:r>
              <a:rPr lang="en-US" sz="2000" dirty="0" smtClean="0"/>
              <a:t>-Shift F9) the links (keep the text) in the ones that will populate the TOC.</a:t>
            </a:r>
          </a:p>
          <a:p>
            <a:r>
              <a:rPr lang="en-US" sz="2000" dirty="0" smtClean="0"/>
              <a:t>Be sure the </a:t>
            </a:r>
            <a:r>
              <a:rPr lang="en-US" sz="2000" dirty="0" smtClean="0">
                <a:solidFill>
                  <a:srgbClr val="0000FF"/>
                </a:solidFill>
              </a:rPr>
              <a:t>Link</a:t>
            </a:r>
            <a:r>
              <a:rPr lang="en-US" sz="2000" dirty="0" smtClean="0"/>
              <a:t> is repeated in the text near the Figure, in the figure note, or in the Table footnote, before you unlink it in the caption or heading.</a:t>
            </a:r>
          </a:p>
          <a:p>
            <a:r>
              <a:rPr lang="en-US" sz="2000" dirty="0" smtClean="0"/>
              <a:t>Use </a:t>
            </a:r>
            <a:r>
              <a:rPr lang="en-US" sz="2000" dirty="0" err="1" smtClean="0"/>
              <a:t>Ctl</a:t>
            </a:r>
            <a:r>
              <a:rPr lang="en-US" sz="2000" dirty="0" smtClean="0"/>
              <a:t>-C to copy, then Paste button arrow (Paste Special: RTF [rich text format]) to copy the link. Be sure to select All of the EndNote / HERO Link to copy properly.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6172200"/>
            <a:ext cx="647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 smtClean="0"/>
              <a:t>* From </a:t>
            </a:r>
            <a:r>
              <a:rPr lang="en-US" sz="1200" dirty="0" smtClean="0">
                <a:latin typeface="Tahoma" charset="0"/>
              </a:rPr>
              <a:t>Creating Section 508 Compliant Documents</a:t>
            </a:r>
            <a:endParaRPr lang="en-US" sz="1200" dirty="0" smtClean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EndNote / HERO / HERONet Links</a:t>
            </a:r>
            <a:r>
              <a:rPr lang="en-US" sz="3200" dirty="0" smtClean="0"/>
              <a:t>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Troubleshoot while Unformatted:</a:t>
            </a:r>
          </a:p>
          <a:p>
            <a:r>
              <a:rPr lang="en-US" dirty="0" smtClean="0"/>
              <a:t>Keep unformatted. Only update the citations and bibliography in copies (not the primary electronic document) to check for EndNote problems.</a:t>
            </a:r>
          </a:p>
          <a:p>
            <a:r>
              <a:rPr lang="en-US" dirty="0" smtClean="0"/>
              <a:t>While the citations are Unformatted (Find = </a:t>
            </a:r>
            <a:r>
              <a:rPr lang="en-US" dirty="0" err="1" smtClean="0"/>
              <a:t>Ctl</a:t>
            </a:r>
            <a:r>
              <a:rPr lang="en-US" dirty="0" smtClean="0"/>
              <a:t>-F):</a:t>
            </a:r>
          </a:p>
          <a:p>
            <a:pPr lvl="1"/>
            <a:r>
              <a:rPr lang="en-US" dirty="0" smtClean="0"/>
              <a:t>Find:  # symbol = traveling library</a:t>
            </a:r>
          </a:p>
          <a:p>
            <a:pPr lvl="2"/>
            <a:r>
              <a:rPr lang="en-US" sz="2000" dirty="0" smtClean="0"/>
              <a:t>Replace #number with HERO number</a:t>
            </a:r>
          </a:p>
          <a:p>
            <a:pPr lvl="1"/>
            <a:r>
              <a:rPr lang="en-US" dirty="0" smtClean="0"/>
              <a:t>Find: “4 any digit)” = unlinked ref … 2006)</a:t>
            </a:r>
          </a:p>
          <a:p>
            <a:pPr lvl="1"/>
            <a:r>
              <a:rPr lang="en-US" dirty="0" smtClean="0"/>
              <a:t>Find:  “4 any digit &amp; 1 any letter” = unlinked ref: </a:t>
            </a:r>
            <a:r>
              <a:rPr lang="en-US" dirty="0" smtClean="0"/>
              <a:t>2006a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6172200"/>
            <a:ext cx="647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 smtClean="0"/>
              <a:t>* From </a:t>
            </a:r>
            <a:r>
              <a:rPr lang="en-US" sz="1200" dirty="0" smtClean="0">
                <a:latin typeface="Tahoma" charset="0"/>
              </a:rPr>
              <a:t>Creating Section 508 Compliant Documents</a:t>
            </a:r>
            <a:endParaRPr lang="en-US" sz="1200" dirty="0" smtClean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Add missing Refs to EndNote</a:t>
            </a:r>
            <a:r>
              <a:rPr lang="en-US" sz="3200" dirty="0" smtClean="0"/>
              <a:t>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r>
              <a:rPr lang="en-US" dirty="0" smtClean="0"/>
              <a:t>Add the missing HERO numbers to the EndNote Library. (“Add a Reference” button in LitCiter (while you have the just downloaded EndNote Library .enl open).</a:t>
            </a:r>
          </a:p>
          <a:p>
            <a:r>
              <a:rPr lang="en-US" dirty="0" smtClean="0"/>
              <a:t>Update again EndNote again.</a:t>
            </a:r>
          </a:p>
          <a:p>
            <a:r>
              <a:rPr lang="en-US" dirty="0" smtClean="0"/>
              <a:t>Trouble shoot other problem citations.</a:t>
            </a:r>
          </a:p>
          <a:p>
            <a:r>
              <a:rPr lang="en-US" dirty="0" smtClean="0"/>
              <a:t>Use the EndNote Library to check for misspelled Authors, etc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6172200"/>
            <a:ext cx="647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 smtClean="0"/>
              <a:t>* From </a:t>
            </a:r>
            <a:r>
              <a:rPr lang="en-US" sz="1200" dirty="0" smtClean="0">
                <a:latin typeface="Tahoma" charset="0"/>
              </a:rPr>
              <a:t>Creating Section 508 Compliant Documents</a:t>
            </a:r>
            <a:endParaRPr lang="en-US" sz="1200" dirty="0" smtClean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Request Corrections in </a:t>
            </a:r>
            <a:r>
              <a:rPr lang="en-US" dirty="0" smtClean="0"/>
              <a:t>HERO*</a:t>
            </a:r>
            <a:endParaRPr lang="en-US" dirty="0" smtClean="0"/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/>
          <a:lstStyle/>
          <a:p>
            <a:pPr eaLnBrk="1" hangingPunct="1"/>
            <a:r>
              <a:rPr lang="en-US" sz="2400" smtClean="0"/>
              <a:t>If you find a misspelled Author, wrong year, etc in HERO, request a correction for that HERO number.</a:t>
            </a:r>
          </a:p>
          <a:p>
            <a:pPr eaLnBrk="1" hangingPunct="1"/>
            <a:r>
              <a:rPr lang="en-US" sz="2400" smtClean="0"/>
              <a:t>Wait until you hear back from TeamHERO that your correction has been completed.</a:t>
            </a:r>
          </a:p>
          <a:p>
            <a:pPr eaLnBrk="1" hangingPunct="1"/>
            <a:r>
              <a:rPr lang="en-US" sz="2400" smtClean="0"/>
              <a:t>Re-download the EndNote Library.</a:t>
            </a:r>
          </a:p>
          <a:p>
            <a:pPr eaLnBrk="1" hangingPunct="1"/>
            <a:r>
              <a:rPr lang="en-US" sz="2400" smtClean="0"/>
              <a:t>Reformat in EndNote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224588"/>
            <a:ext cx="609600" cy="228600"/>
          </a:xfrm>
        </p:spPr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6172200"/>
            <a:ext cx="647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 smtClean="0"/>
              <a:t>* From </a:t>
            </a:r>
            <a:r>
              <a:rPr lang="en-US" sz="1200" dirty="0" smtClean="0">
                <a:latin typeface="Tahoma" charset="0"/>
              </a:rPr>
              <a:t>Creating Section 508 Compliant Documents</a:t>
            </a:r>
            <a:endParaRPr lang="en-US" sz="1200" dirty="0" smtClean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 Final HERO Links (Public) and/or HERONet </a:t>
            </a:r>
            <a:r>
              <a:rPr lang="en-US" dirty="0" smtClean="0"/>
              <a:t>Links*</a:t>
            </a:r>
            <a:endParaRPr lang="en-US" dirty="0" smtClean="0"/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pPr eaLnBrk="1" hangingPunct="1"/>
            <a:r>
              <a:rPr lang="en-US" sz="2000" dirty="0" smtClean="0"/>
              <a:t>Apply HERO Links (Public) or HERONet Links to the Word Document (while .enl is still open), using the LitCiter Word Add-In.</a:t>
            </a:r>
          </a:p>
          <a:p>
            <a:pPr eaLnBrk="1" hangingPunct="1"/>
            <a:r>
              <a:rPr lang="en-US" sz="2000" dirty="0" smtClean="0"/>
              <a:t>Replace 2 spaces with 1 space.</a:t>
            </a:r>
          </a:p>
          <a:p>
            <a:pPr eaLnBrk="1" hangingPunct="1"/>
            <a:r>
              <a:rPr lang="en-US" sz="2000" dirty="0" smtClean="0"/>
              <a:t>Format the </a:t>
            </a:r>
            <a:r>
              <a:rPr lang="en-US" sz="2000" dirty="0" err="1" smtClean="0"/>
              <a:t>Biblio</a:t>
            </a:r>
            <a:r>
              <a:rPr lang="en-US" sz="2000" dirty="0" smtClean="0"/>
              <a:t> (No line numbers, 6 pt before and after, hanging by 0.2 inches, indent 0.5 inches), ISAs: Times New Roman 10.</a:t>
            </a:r>
          </a:p>
          <a:p>
            <a:pPr eaLnBrk="1" hangingPunct="1"/>
            <a:r>
              <a:rPr lang="en-US" sz="2000" dirty="0" smtClean="0"/>
              <a:t>IRIS: Cambrian 10.</a:t>
            </a:r>
          </a:p>
          <a:p>
            <a:pPr eaLnBrk="1" hangingPunct="1"/>
            <a:r>
              <a:rPr lang="en-US" sz="2000" dirty="0" smtClean="0"/>
              <a:t>If your document needs a version with public HERO links (for the public to review), use HERO links. If you document also needs HERONet links for your peer reviewers, use HERONet links.</a:t>
            </a:r>
          </a:p>
          <a:p>
            <a:pPr eaLnBrk="1" hangingPunct="1"/>
            <a:r>
              <a:rPr lang="en-US" sz="2000" dirty="0" smtClean="0"/>
              <a:t>HERO links can be converted to HERONet Links, and visa versa, without your EndNote library .enl being open</a:t>
            </a:r>
            <a:r>
              <a:rPr lang="en-US" sz="2400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224588"/>
            <a:ext cx="609600" cy="228600"/>
          </a:xfrm>
        </p:spPr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6172200"/>
            <a:ext cx="647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 smtClean="0"/>
              <a:t>* From </a:t>
            </a:r>
            <a:r>
              <a:rPr lang="en-US" sz="1200" dirty="0" smtClean="0">
                <a:latin typeface="Tahoma" charset="0"/>
              </a:rPr>
              <a:t>Creating Section 508 Compliant Documents</a:t>
            </a:r>
            <a:endParaRPr lang="en-US" sz="1200" dirty="0" smtClean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HERO Sections (EndNote Style) instead of HERO.ens (EndNote Style).</a:t>
            </a:r>
          </a:p>
          <a:p>
            <a:pPr eaLnBrk="1" hangingPunct="1"/>
            <a:r>
              <a:rPr lang="en-US" smtClean="0"/>
              <a:t>Add a Biblio just before each Section Break instead of just at the end of the document.</a:t>
            </a:r>
          </a:p>
          <a:p>
            <a:pPr eaLnBrk="1" hangingPunct="1"/>
            <a:r>
              <a:rPr lang="en-US" smtClean="0"/>
              <a:t>Be careful if you have other-than end of Chapter Section Breaks already.</a:t>
            </a:r>
          </a:p>
        </p:txBody>
      </p:sp>
      <p:sp>
        <p:nvSpPr>
          <p:cNvPr id="7066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Individual Chapter </a:t>
            </a:r>
            <a:r>
              <a:rPr lang="en-US" dirty="0" err="1" smtClean="0"/>
              <a:t>Biblio</a:t>
            </a:r>
            <a:r>
              <a:rPr lang="en-US" dirty="0" smtClean="0"/>
              <a:t> </a:t>
            </a:r>
            <a:r>
              <a:rPr lang="en-US" dirty="0" smtClean="0"/>
              <a:t>Lists*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224588"/>
            <a:ext cx="609600" cy="228600"/>
          </a:xfrm>
        </p:spPr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6172200"/>
            <a:ext cx="647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 smtClean="0"/>
              <a:t>* From </a:t>
            </a:r>
            <a:r>
              <a:rPr lang="en-US" sz="1200" dirty="0" smtClean="0">
                <a:latin typeface="Tahoma" charset="0"/>
              </a:rPr>
              <a:t>Creating Section 508 Compliant Documents</a:t>
            </a:r>
            <a:endParaRPr lang="en-US" sz="1200" dirty="0" smtClean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Options for Chapter </a:t>
            </a:r>
            <a:r>
              <a:rPr lang="en-US" dirty="0" err="1" smtClean="0"/>
              <a:t>Biblios</a:t>
            </a:r>
            <a:r>
              <a:rPr lang="en-US" dirty="0" smtClean="0"/>
              <a:t>*</a:t>
            </a:r>
            <a:endParaRPr lang="en-US" dirty="0" smtClean="0"/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/>
          <a:lstStyle/>
          <a:p>
            <a:pPr eaLnBrk="1" hangingPunct="1"/>
            <a:r>
              <a:rPr lang="en-US" sz="2400" smtClean="0"/>
              <a:t>Temporarily remove other-than end of chapter section breaks; update endnote. Apply hero links (litciter).</a:t>
            </a:r>
          </a:p>
          <a:p>
            <a:pPr eaLnBrk="1" hangingPunct="1"/>
            <a:r>
              <a:rPr lang="en-US" sz="2400" smtClean="0"/>
              <a:t>Or – use HERO.ens to update all the citations, then make a copy (that will not be used for anything else) … remove all the other-than end of chapter section breaks, then use HEROSections.ens on that copy; Apply hero links (litciter); copy and paste the individual chapter lists into the primary electronic document.</a:t>
            </a:r>
          </a:p>
          <a:p>
            <a:pPr eaLnBrk="1" hangingPunct="1"/>
            <a:r>
              <a:rPr lang="en-US" sz="2400" smtClean="0"/>
              <a:t>If Option 2 is chosen, be careful pasting the lists in, to be sure the links are not broken.</a:t>
            </a:r>
          </a:p>
          <a:p>
            <a:pPr eaLnBrk="1" hangingPunct="1"/>
            <a:r>
              <a:rPr lang="en-US" sz="2400" smtClean="0"/>
              <a:t>Note: changing from HERO to HERONet &lt;=&gt; no need to have .enl library open. </a:t>
            </a:r>
            <a:r>
              <a:rPr lang="en-US" sz="2400" b="1" smtClean="0"/>
              <a:t>Just</a:t>
            </a:r>
            <a:r>
              <a:rPr lang="en-US" sz="2400" smtClean="0"/>
              <a:t> changing from http to https.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224588"/>
            <a:ext cx="609600" cy="228600"/>
          </a:xfrm>
        </p:spPr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6172200"/>
            <a:ext cx="647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 smtClean="0"/>
              <a:t>* From </a:t>
            </a:r>
            <a:r>
              <a:rPr lang="en-US" sz="1200" dirty="0" smtClean="0">
                <a:latin typeface="Tahoma" charset="0"/>
              </a:rPr>
              <a:t>Creating Section 508 Compliant Documents</a:t>
            </a:r>
            <a:endParaRPr lang="en-US" sz="1200" dirty="0" smtClean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 descr="HERONet ammonia litsearch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1344244"/>
            <a:ext cx="2279486" cy="1932356"/>
          </a:xfrm>
          <a:prstGeom prst="rect">
            <a:avLst/>
          </a:prstGeom>
        </p:spPr>
      </p:pic>
      <p:pic>
        <p:nvPicPr>
          <p:cNvPr id="39" name="Picture 38" descr="HERONet ammonia project page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84639" y="1297342"/>
            <a:ext cx="2279487" cy="1903058"/>
          </a:xfrm>
          <a:prstGeom prst="rect">
            <a:avLst/>
          </a:prstGeom>
        </p:spPr>
      </p:pic>
      <p:grpSp>
        <p:nvGrpSpPr>
          <p:cNvPr id="2" name="Group 39"/>
          <p:cNvGrpSpPr>
            <a:grpSpLocks noChangeAspect="1"/>
          </p:cNvGrpSpPr>
          <p:nvPr/>
        </p:nvGrpSpPr>
        <p:grpSpPr>
          <a:xfrm>
            <a:off x="1447800" y="4334994"/>
            <a:ext cx="2239740" cy="1922150"/>
            <a:chOff x="3200400" y="3581400"/>
            <a:chExt cx="3300983" cy="3039334"/>
          </a:xfrm>
        </p:grpSpPr>
        <p:pic>
          <p:nvPicPr>
            <p:cNvPr id="41" name="Picture 40" descr="HERO ammonia assessment pdf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86200" y="3581400"/>
              <a:ext cx="2615183" cy="2043112"/>
            </a:xfrm>
            <a:prstGeom prst="rect">
              <a:avLst/>
            </a:prstGeom>
          </p:spPr>
        </p:pic>
        <p:pic>
          <p:nvPicPr>
            <p:cNvPr id="42" name="Picture 41" descr="HERO ammonia assessment refs pdf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00400" y="4724400"/>
              <a:ext cx="2327479" cy="1896334"/>
            </a:xfrm>
            <a:prstGeom prst="rect">
              <a:avLst/>
            </a:prstGeom>
          </p:spPr>
        </p:pic>
      </p:grpSp>
      <p:pic>
        <p:nvPicPr>
          <p:cNvPr id="43" name="Picture 42" descr="HERO ammonia ref details play.bmp"/>
          <p:cNvPicPr>
            <a:picLocks noChangeAspect="1"/>
          </p:cNvPicPr>
          <p:nvPr/>
        </p:nvPicPr>
        <p:blipFill>
          <a:blip r:embed="rId6" cstate="print"/>
          <a:srcRect r="27856"/>
          <a:stretch>
            <a:fillRect/>
          </a:stretch>
        </p:blipFill>
        <p:spPr>
          <a:xfrm>
            <a:off x="6549602" y="4299472"/>
            <a:ext cx="2221038" cy="2101328"/>
          </a:xfrm>
          <a:prstGeom prst="rect">
            <a:avLst/>
          </a:prstGeom>
        </p:spPr>
      </p:pic>
      <p:sp>
        <p:nvSpPr>
          <p:cNvPr id="44" name="Pentagon 43"/>
          <p:cNvSpPr/>
          <p:nvPr/>
        </p:nvSpPr>
        <p:spPr>
          <a:xfrm>
            <a:off x="4038604" y="1828800"/>
            <a:ext cx="1446075" cy="762000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Import and </a:t>
            </a:r>
          </a:p>
          <a:p>
            <a:pPr algn="ctr"/>
            <a:r>
              <a:rPr lang="en-US" sz="1600" dirty="0" smtClean="0"/>
              <a:t>Systematic Review</a:t>
            </a:r>
          </a:p>
        </p:txBody>
      </p:sp>
      <p:sp>
        <p:nvSpPr>
          <p:cNvPr id="49" name="Pentagon 48"/>
          <p:cNvSpPr/>
          <p:nvPr/>
        </p:nvSpPr>
        <p:spPr>
          <a:xfrm rot="5400000">
            <a:off x="7431589" y="3520647"/>
            <a:ext cx="1555749" cy="708281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Link to Details and Full Text</a:t>
            </a:r>
            <a:endParaRPr lang="en-US" sz="1600" dirty="0"/>
          </a:p>
        </p:txBody>
      </p:sp>
      <p:sp>
        <p:nvSpPr>
          <p:cNvPr id="50" name="Pentagon 49"/>
          <p:cNvSpPr/>
          <p:nvPr/>
        </p:nvSpPr>
        <p:spPr>
          <a:xfrm rot="10800000" flipV="1">
            <a:off x="4038601" y="4547548"/>
            <a:ext cx="1446075" cy="762000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LitCiter</a:t>
            </a:r>
            <a:endParaRPr lang="en-US" sz="1600" dirty="0" smtClean="0"/>
          </a:p>
          <a:p>
            <a:pPr algn="ctr"/>
            <a:r>
              <a:rPr lang="en-US" sz="1600" dirty="0" smtClean="0"/>
              <a:t>CWYW</a:t>
            </a:r>
            <a:endParaRPr lang="en-US" sz="1600" dirty="0"/>
          </a:p>
        </p:txBody>
      </p:sp>
      <p:sp>
        <p:nvSpPr>
          <p:cNvPr id="51" name="Pentagon 50"/>
          <p:cNvSpPr/>
          <p:nvPr/>
        </p:nvSpPr>
        <p:spPr>
          <a:xfrm rot="10800000" flipH="1" flipV="1">
            <a:off x="4038604" y="5538147"/>
            <a:ext cx="1446075" cy="762000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Link to Details and Full Text</a:t>
            </a:r>
            <a:endParaRPr lang="en-US" sz="1600" dirty="0"/>
          </a:p>
        </p:txBody>
      </p:sp>
      <p:sp>
        <p:nvSpPr>
          <p:cNvPr id="52" name="Slide Number Placeholder 5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05CD-4CD7-4CC5-ADBB-2565926EF83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  <p:sp>
        <p:nvSpPr>
          <p:cNvPr id="45" name="TextBox 44"/>
          <p:cNvSpPr txBox="1"/>
          <p:nvPr/>
        </p:nvSpPr>
        <p:spPr>
          <a:xfrm>
            <a:off x="152400" y="990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3F69"/>
                </a:solidFill>
              </a:rPr>
              <a:t>LitSearch</a:t>
            </a:r>
            <a:endParaRPr lang="en-US" b="1" dirty="0">
              <a:solidFill>
                <a:srgbClr val="003F69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410200" y="3886200"/>
            <a:ext cx="2600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3F69"/>
                </a:solidFill>
              </a:rPr>
              <a:t>Reference Details</a:t>
            </a:r>
            <a:endParaRPr lang="en-US" b="1" dirty="0">
              <a:solidFill>
                <a:srgbClr val="003F69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52400" y="3962400"/>
            <a:ext cx="2757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3F69"/>
                </a:solidFill>
              </a:rPr>
              <a:t>Draft and Final Assessments</a:t>
            </a:r>
            <a:endParaRPr lang="en-US" b="1" dirty="0">
              <a:solidFill>
                <a:srgbClr val="003F69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567362" y="914400"/>
            <a:ext cx="1900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3F69"/>
                </a:solidFill>
              </a:rPr>
              <a:t>Project Page</a:t>
            </a:r>
            <a:endParaRPr lang="en-US" b="1" dirty="0">
              <a:solidFill>
                <a:srgbClr val="003F6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Small Spot Fixes in already updated document, within 2 days of posting (EndNote and HERO</a:t>
            </a:r>
            <a:r>
              <a:rPr lang="en-US" sz="2800" dirty="0" smtClean="0"/>
              <a:t>)*</a:t>
            </a:r>
            <a:endParaRPr lang="en-US" sz="2800" dirty="0" smtClean="0"/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>
          <a:xfrm>
            <a:off x="457200" y="1763713"/>
            <a:ext cx="8229600" cy="4724400"/>
          </a:xfrm>
        </p:spPr>
        <p:txBody>
          <a:bodyPr/>
          <a:lstStyle/>
          <a:p>
            <a:pPr eaLnBrk="1" hangingPunct="1"/>
            <a:r>
              <a:rPr lang="en-US" sz="2000" smtClean="0"/>
              <a:t>Open the .enl EndNote Library.</a:t>
            </a:r>
          </a:p>
          <a:p>
            <a:pPr eaLnBrk="1" hangingPunct="1"/>
            <a:r>
              <a:rPr lang="en-US" sz="2000" smtClean="0"/>
              <a:t>Create a “new” Word file.</a:t>
            </a:r>
          </a:p>
          <a:p>
            <a:pPr eaLnBrk="1" hangingPunct="1"/>
            <a:r>
              <a:rPr lang="en-US" sz="2000" smtClean="0"/>
              <a:t>Open the Biblio tool in EndNote Tab in New Word File.</a:t>
            </a:r>
          </a:p>
          <a:p>
            <a:pPr eaLnBrk="1" hangingPunct="1"/>
            <a:r>
              <a:rPr lang="en-US" sz="2000" smtClean="0"/>
              <a:t>Click the blue underline box.</a:t>
            </a:r>
          </a:p>
          <a:p>
            <a:pPr eaLnBrk="1" hangingPunct="1"/>
            <a:r>
              <a:rPr lang="en-US" sz="2000" smtClean="0"/>
              <a:t>Copy the citation from the report that you want to change from a (Author, Year) format and paste into New Document.</a:t>
            </a:r>
          </a:p>
          <a:p>
            <a:pPr eaLnBrk="1" hangingPunct="1"/>
            <a:r>
              <a:rPr lang="en-US" sz="2000" smtClean="0"/>
              <a:t>Convert to Unformated citation; edit {Smith, 2010, 45782} to Smith et al. {,2010, 45782} - - or {Smith, 2010, 45785@@author-year}</a:t>
            </a:r>
          </a:p>
          <a:p>
            <a:pPr eaLnBrk="1" hangingPunct="1"/>
            <a:r>
              <a:rPr lang="en-US" sz="2000" smtClean="0"/>
              <a:t>Update, apply HERO Links (LitCiter), Copy and Paste back.</a:t>
            </a:r>
          </a:p>
          <a:p>
            <a:pPr lvl="1" eaLnBrk="1" hangingPunct="1"/>
            <a:r>
              <a:rPr lang="en-US" sz="1600" smtClean="0"/>
              <a:t>Be careful – if you need an a or b or c added – copy the other Smith 2010 refs used in the report, and paste into the New document too.</a:t>
            </a:r>
          </a:p>
          <a:p>
            <a:pPr lvl="1" eaLnBrk="1" hangingPunct="1"/>
            <a:r>
              <a:rPr lang="en-US" sz="1600" smtClean="0"/>
              <a:t>They should update with the same order of a/b/c/d/etc. as the primary document.</a:t>
            </a:r>
          </a:p>
          <a:p>
            <a:pPr eaLnBrk="1" hangingPunct="1"/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224588"/>
            <a:ext cx="609600" cy="228600"/>
          </a:xfrm>
        </p:spPr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6172200"/>
            <a:ext cx="647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 smtClean="0"/>
              <a:t>* From </a:t>
            </a:r>
            <a:r>
              <a:rPr lang="en-US" sz="1200" dirty="0" smtClean="0">
                <a:latin typeface="Tahoma" charset="0"/>
              </a:rPr>
              <a:t>Creating Section 508 Compliant Documents</a:t>
            </a:r>
            <a:endParaRPr lang="en-US" sz="1200" dirty="0" smtClean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1066800"/>
            <a:ext cx="4876800" cy="5334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Relationship with other citation software and databases--</a:t>
            </a:r>
            <a:r>
              <a:rPr lang="en-US" sz="2000" dirty="0" err="1" smtClean="0"/>
              <a:t>EndNote</a:t>
            </a:r>
            <a:r>
              <a:rPr lang="en-US" sz="2000" dirty="0" smtClean="0"/>
              <a:t>, Microsoft Word—allows for effortless cite while you write (CWYW) and mass  tagging. </a:t>
            </a:r>
          </a:p>
          <a:p>
            <a:pPr lvl="1"/>
            <a:r>
              <a:rPr lang="en-US" sz="2000" dirty="0" smtClean="0"/>
              <a:t>Consistent with NCEA and EPA standards</a:t>
            </a:r>
          </a:p>
          <a:p>
            <a:pPr lvl="1"/>
            <a:r>
              <a:rPr lang="en-US" sz="2000" dirty="0" smtClean="0"/>
              <a:t>Creates a reference list  from in text citations</a:t>
            </a:r>
          </a:p>
          <a:p>
            <a:pPr>
              <a:buNone/>
            </a:pPr>
            <a:endParaRPr lang="en-US" sz="2000" dirty="0"/>
          </a:p>
          <a:p>
            <a:r>
              <a:rPr lang="en-US" sz="2000" dirty="0" smtClean="0"/>
              <a:t>Linked Citations: references </a:t>
            </a:r>
            <a:r>
              <a:rPr lang="en-US" sz="2000" dirty="0"/>
              <a:t>within new EPA assessments are linked to the HERO </a:t>
            </a:r>
            <a:r>
              <a:rPr lang="en-US" sz="2000" dirty="0" smtClean="0"/>
              <a:t>database</a:t>
            </a:r>
          </a:p>
          <a:p>
            <a:pPr lvl="1"/>
            <a:r>
              <a:rPr lang="en-US" sz="2000" dirty="0" smtClean="0"/>
              <a:t>Hyperlink works for public HERO and extranet HERONET</a:t>
            </a:r>
          </a:p>
          <a:p>
            <a:endParaRPr lang="en-US" sz="1400" dirty="0"/>
          </a:p>
          <a:p>
            <a:pPr>
              <a:buNone/>
            </a:pPr>
            <a:endParaRPr lang="en-US" sz="1400" dirty="0" smtClean="0"/>
          </a:p>
        </p:txBody>
      </p: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152400" y="1239878"/>
            <a:ext cx="3225248" cy="2767913"/>
            <a:chOff x="3200400" y="3581400"/>
            <a:chExt cx="3300983" cy="3039334"/>
          </a:xfrm>
        </p:grpSpPr>
        <p:pic>
          <p:nvPicPr>
            <p:cNvPr id="5" name="Picture 4" descr="HERO ammonia assessment pdf.gi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86200" y="3581400"/>
              <a:ext cx="2615183" cy="2043112"/>
            </a:xfrm>
            <a:prstGeom prst="rect">
              <a:avLst/>
            </a:prstGeom>
          </p:spPr>
        </p:pic>
        <p:pic>
          <p:nvPicPr>
            <p:cNvPr id="6" name="Picture 5" descr="HERO ammonia assessment refs pdf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00400" y="4724400"/>
              <a:ext cx="2327479" cy="1896334"/>
            </a:xfrm>
            <a:prstGeom prst="rect">
              <a:avLst/>
            </a:prstGeom>
          </p:spPr>
        </p:pic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05CD-4CD7-4CC5-ADBB-2565926EF833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/>
          <a:srcRect r="75000" b="36752"/>
          <a:stretch>
            <a:fillRect/>
          </a:stretch>
        </p:blipFill>
        <p:spPr bwMode="auto">
          <a:xfrm>
            <a:off x="1676399" y="3178400"/>
            <a:ext cx="2133600" cy="314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324600" cy="1143000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LitCiter</a:t>
            </a:r>
            <a:endParaRPr lang="en-US" sz="3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Find it</a:t>
            </a:r>
            <a:r>
              <a:rPr lang="en-US" dirty="0" smtClean="0"/>
              <a:t>, Install it, Configure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it</a:t>
            </a:r>
          </a:p>
          <a:p>
            <a:pPr lvl="1"/>
            <a:r>
              <a:rPr lang="en-US" dirty="0" smtClean="0">
                <a:hlinkClick r:id="rId2"/>
              </a:rPr>
              <a:t>https://hero.epa.gov/litciter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it, </a:t>
            </a:r>
            <a:r>
              <a:rPr lang="en-US" u="sng" dirty="0" smtClean="0"/>
              <a:t>Install it</a:t>
            </a:r>
            <a:r>
              <a:rPr lang="en-US" dirty="0" smtClean="0"/>
              <a:t>, Configure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Install it (</a:t>
            </a:r>
            <a:r>
              <a:rPr lang="en-US" sz="1600" dirty="0" err="1" smtClean="0"/>
              <a:t>EZTEch</a:t>
            </a:r>
            <a:r>
              <a:rPr lang="en-US" sz="1600" dirty="0" smtClean="0"/>
              <a:t>)</a:t>
            </a:r>
          </a:p>
          <a:p>
            <a:pPr lvl="1"/>
            <a:r>
              <a:rPr lang="en-US" sz="1600" dirty="0" smtClean="0"/>
              <a:t>Minimum Requirements</a:t>
            </a:r>
          </a:p>
          <a:p>
            <a:pPr lvl="2"/>
            <a:r>
              <a:rPr lang="en-US" sz="1600" dirty="0" smtClean="0"/>
              <a:t>Windows XP or Windows 7</a:t>
            </a:r>
          </a:p>
          <a:p>
            <a:pPr lvl="2"/>
            <a:r>
              <a:rPr lang="en-US" sz="1600" dirty="0" smtClean="0"/>
              <a:t>EndNote X4, X5, and X6(If older versions are installed in parallel, remove all versions older than X4 and repair most recent version.)</a:t>
            </a:r>
          </a:p>
          <a:p>
            <a:pPr lvl="2"/>
            <a:r>
              <a:rPr lang="en-US" sz="1600" dirty="0" smtClean="0"/>
              <a:t>Microsoft </a:t>
            </a:r>
            <a:r>
              <a:rPr lang="en-US" sz="1600" dirty="0" err="1" smtClean="0"/>
              <a:t>.Net</a:t>
            </a:r>
            <a:r>
              <a:rPr lang="en-US" sz="1600" dirty="0" smtClean="0"/>
              <a:t> Framework 3.5 SP1</a:t>
            </a:r>
          </a:p>
          <a:p>
            <a:pPr lvl="2"/>
            <a:r>
              <a:rPr lang="en-US" sz="1600" dirty="0" smtClean="0"/>
              <a:t>MS Office 2007</a:t>
            </a:r>
          </a:p>
          <a:p>
            <a:pPr lvl="1"/>
            <a:r>
              <a:rPr lang="en-US" sz="1600" dirty="0" smtClean="0"/>
              <a:t>Install </a:t>
            </a:r>
            <a:r>
              <a:rPr lang="en-US" sz="1600" dirty="0" smtClean="0"/>
              <a:t>Instructions</a:t>
            </a:r>
          </a:p>
          <a:p>
            <a:pPr lvl="2"/>
            <a:r>
              <a:rPr lang="en-US" sz="1600" dirty="0" smtClean="0"/>
              <a:t>Download LitCiter 2.5.11 to the desktop and unzip.</a:t>
            </a:r>
          </a:p>
          <a:p>
            <a:pPr lvl="2"/>
            <a:r>
              <a:rPr lang="en-US" sz="1600" dirty="0" smtClean="0"/>
              <a:t>User must be logged on as administrator. Run Add/Remove Programs from the Control Panel. Check for previous versions of EndNote (older than X4). Uninstall all older versions. Then click Change &gt; Repair to repair the MS Word add-in.</a:t>
            </a:r>
          </a:p>
          <a:p>
            <a:pPr lvl="2"/>
            <a:r>
              <a:rPr lang="en-US" sz="1600" dirty="0" smtClean="0"/>
              <a:t>Install LitCiter by clicking Setup.exe.</a:t>
            </a:r>
          </a:p>
          <a:p>
            <a:pPr lvl="2"/>
            <a:r>
              <a:rPr lang="en-US" sz="1600" dirty="0" smtClean="0"/>
              <a:t>Double click "setup.exe" in the LitCiter folder. Confirm prompts to install components.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it, Install it, </a:t>
            </a:r>
            <a:r>
              <a:rPr lang="en-US" u="sng" dirty="0" smtClean="0"/>
              <a:t>Configure it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Configure it</a:t>
            </a:r>
          </a:p>
          <a:p>
            <a:pPr lvl="1"/>
            <a:r>
              <a:rPr lang="en-US" sz="1600" dirty="0" smtClean="0"/>
              <a:t>Configure EndNote </a:t>
            </a:r>
            <a:r>
              <a:rPr lang="en-US" sz="1600" dirty="0" smtClean="0"/>
              <a:t>Preferences </a:t>
            </a:r>
          </a:p>
          <a:p>
            <a:pPr lvl="1">
              <a:buNone/>
            </a:pPr>
            <a:r>
              <a:rPr lang="en-US" sz="1600" dirty="0" smtClean="0"/>
              <a:t>	</a:t>
            </a:r>
            <a:r>
              <a:rPr lang="en-US" sz="1600" dirty="0" smtClean="0"/>
              <a:t>These </a:t>
            </a:r>
            <a:r>
              <a:rPr lang="en-US" sz="1600" dirty="0" smtClean="0"/>
              <a:t>settings will apply to all </a:t>
            </a:r>
            <a:r>
              <a:rPr lang="en-US" sz="1600" dirty="0" smtClean="0"/>
              <a:t>documents</a:t>
            </a:r>
          </a:p>
          <a:p>
            <a:pPr lvl="2"/>
            <a:r>
              <a:rPr lang="en-US" sz="1600" dirty="0" smtClean="0"/>
              <a:t>Start </a:t>
            </a:r>
            <a:r>
              <a:rPr lang="en-US" sz="1600" dirty="0" smtClean="0"/>
              <a:t>EndNote</a:t>
            </a:r>
            <a:r>
              <a:rPr lang="en-US" sz="1600" dirty="0" smtClean="0"/>
              <a:t>.</a:t>
            </a:r>
          </a:p>
          <a:p>
            <a:pPr lvl="2"/>
            <a:r>
              <a:rPr lang="en-US" sz="1600" dirty="0" smtClean="0"/>
              <a:t>In </a:t>
            </a:r>
            <a:r>
              <a:rPr lang="en-US" sz="1600" dirty="0" smtClean="0"/>
              <a:t>the menu bar, go to Edit &gt; </a:t>
            </a:r>
            <a:r>
              <a:rPr lang="en-US" sz="1600" dirty="0" smtClean="0"/>
              <a:t>Preferences</a:t>
            </a:r>
          </a:p>
          <a:p>
            <a:pPr lvl="2"/>
            <a:r>
              <a:rPr lang="en-US" sz="1600" dirty="0" smtClean="0"/>
              <a:t>Click </a:t>
            </a:r>
            <a:r>
              <a:rPr lang="en-US" sz="1600" dirty="0" smtClean="0"/>
              <a:t>"Reference Types," then "Import..." Locate HERO.xml in the LitCiter folder and click "Open" and "OK</a:t>
            </a:r>
            <a:r>
              <a:rPr lang="en-US" sz="1600" dirty="0" smtClean="0"/>
              <a:t>.“</a:t>
            </a:r>
          </a:p>
          <a:p>
            <a:pPr lvl="2"/>
            <a:r>
              <a:rPr lang="en-US" sz="1600" dirty="0" smtClean="0"/>
              <a:t>Click </a:t>
            </a:r>
            <a:r>
              <a:rPr lang="en-US" sz="1600" dirty="0" smtClean="0"/>
              <a:t>"Temporary Citations," then check box "Use field instead of Record Number" and choose "Label." Click </a:t>
            </a:r>
            <a:r>
              <a:rPr lang="en-US" sz="1600" dirty="0" smtClean="0"/>
              <a:t>OK</a:t>
            </a:r>
          </a:p>
          <a:p>
            <a:pPr lvl="2"/>
            <a:r>
              <a:rPr lang="en-US" sz="1600" dirty="0" smtClean="0"/>
              <a:t>Click </a:t>
            </a:r>
            <a:r>
              <a:rPr lang="en-US" sz="1600" dirty="0" smtClean="0"/>
              <a:t>"Libraries." Click on the pull-down arrow next to "When EndNote Starts" and select "Do </a:t>
            </a:r>
            <a:r>
              <a:rPr lang="en-US" sz="1600" dirty="0" smtClean="0"/>
              <a:t>nothing.”</a:t>
            </a:r>
          </a:p>
          <a:p>
            <a:pPr lvl="2"/>
            <a:r>
              <a:rPr lang="en-US" sz="1600" dirty="0" smtClean="0"/>
              <a:t>Click </a:t>
            </a:r>
            <a:r>
              <a:rPr lang="en-US" sz="1600" dirty="0" smtClean="0"/>
              <a:t>"Folder Locations," then make note of the path for the Style Folder, or choose a new folder by clicking "Select Folder</a:t>
            </a:r>
            <a:r>
              <a:rPr lang="en-US" sz="1600" dirty="0" smtClean="0"/>
              <a:t>.”</a:t>
            </a:r>
          </a:p>
          <a:p>
            <a:pPr lvl="2"/>
            <a:r>
              <a:rPr lang="en-US" sz="1600" dirty="0" smtClean="0"/>
              <a:t>Go </a:t>
            </a:r>
            <a:r>
              <a:rPr lang="en-US" sz="1600" dirty="0" smtClean="0"/>
              <a:t>to the LitCiter folder and copy HERO.ens into the Styles </a:t>
            </a:r>
            <a:r>
              <a:rPr lang="en-US" sz="1600" dirty="0" smtClean="0"/>
              <a:t>Folder</a:t>
            </a:r>
          </a:p>
          <a:p>
            <a:pPr lvl="2"/>
            <a:r>
              <a:rPr lang="en-US" sz="1600" dirty="0" smtClean="0"/>
              <a:t>Click </a:t>
            </a:r>
            <a:r>
              <a:rPr lang="en-US" sz="1600" dirty="0" smtClean="0"/>
              <a:t>"OK" to dismiss the Preferences window and save changes</a:t>
            </a:r>
            <a:r>
              <a:rPr lang="en-US" sz="1600" dirty="0" smtClean="0"/>
              <a:t>.</a:t>
            </a:r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it, Install it, </a:t>
            </a:r>
            <a:r>
              <a:rPr lang="en-US" u="sng" dirty="0" smtClean="0"/>
              <a:t>Configure it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Configure </a:t>
            </a:r>
            <a:r>
              <a:rPr lang="en-US" dirty="0" smtClean="0"/>
              <a:t>it</a:t>
            </a:r>
            <a:endParaRPr lang="en-US" dirty="0" smtClean="0"/>
          </a:p>
          <a:p>
            <a:pPr lvl="1"/>
            <a:r>
              <a:rPr lang="en-US" sz="1600" dirty="0" smtClean="0"/>
              <a:t>Configure Bibliography </a:t>
            </a:r>
            <a:r>
              <a:rPr lang="en-US" sz="1600" dirty="0" smtClean="0"/>
              <a:t>Preferences</a:t>
            </a:r>
          </a:p>
          <a:p>
            <a:pPr lvl="1">
              <a:buNone/>
            </a:pPr>
            <a:r>
              <a:rPr lang="en-US" sz="1600" dirty="0" smtClean="0"/>
              <a:t>	These </a:t>
            </a:r>
            <a:r>
              <a:rPr lang="en-US" sz="1600" dirty="0" smtClean="0"/>
              <a:t>settings are saved with each document</a:t>
            </a:r>
            <a:r>
              <a:rPr lang="en-US" sz="1600" dirty="0" smtClean="0"/>
              <a:t>.</a:t>
            </a:r>
            <a:endParaRPr lang="en-US" sz="1600" dirty="0" smtClean="0"/>
          </a:p>
          <a:p>
            <a:pPr lvl="2"/>
            <a:r>
              <a:rPr lang="en-US" sz="1600" dirty="0" smtClean="0"/>
              <a:t>In Word, click the EndNote tab</a:t>
            </a:r>
          </a:p>
          <a:p>
            <a:pPr lvl="2"/>
            <a:r>
              <a:rPr lang="en-US" sz="1600" dirty="0" smtClean="0"/>
              <a:t>Click the arrow next to Bibliography.</a:t>
            </a:r>
          </a:p>
          <a:p>
            <a:pPr lvl="2"/>
            <a:r>
              <a:rPr lang="en-US" sz="1600" dirty="0" smtClean="0"/>
              <a:t>In the Format Bibliography window, set output style to "HERO" and check boxes for "Link in-text citations to references in the bibliography" and "Underline linked in-text citations."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“</a:t>
            </a:r>
            <a:r>
              <a:rPr lang="en-US" dirty="0" smtClean="0"/>
              <a:t>How-to</a:t>
            </a:r>
            <a:r>
              <a:rPr lang="en-US" dirty="0" smtClean="0"/>
              <a:t>” </a:t>
            </a:r>
            <a:r>
              <a:rPr lang="en-US" dirty="0" smtClean="0"/>
              <a:t>Tips*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5588"/>
            <a:r>
              <a:rPr lang="en-US" dirty="0" smtClean="0"/>
              <a:t>Turn off Track Changes when formatting.</a:t>
            </a:r>
          </a:p>
          <a:p>
            <a:pPr marL="255588"/>
            <a:r>
              <a:rPr lang="en-US" dirty="0" smtClean="0"/>
              <a:t>Use “View” = ‘Draft View, when asking your computer to use Working Memory (RAM).</a:t>
            </a:r>
          </a:p>
          <a:p>
            <a:pPr marL="255588"/>
            <a:r>
              <a:rPr lang="en-US" dirty="0" smtClean="0"/>
              <a:t>When editing content (with Track Changes), have your name appear with the changes (Review Tab choices).</a:t>
            </a:r>
          </a:p>
          <a:p>
            <a:pPr marL="255588"/>
            <a:r>
              <a:rPr lang="en-US" dirty="0" smtClean="0"/>
              <a:t>Choose under Review Tab:  Balloons: All revisions “in line” (to keep the margins wide when comments are still in the document). Can switch back anytime to see “Comments” more easily.</a:t>
            </a:r>
          </a:p>
          <a:p>
            <a:pPr marL="255588"/>
            <a:r>
              <a:rPr lang="en-US" dirty="0" smtClean="0"/>
              <a:t>Do not use carriage returns, tabs, and other blank characters to create white space in a document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sz="1200" dirty="0" smtClean="0"/>
              <a:t>* From </a:t>
            </a:r>
            <a:r>
              <a:rPr lang="en-US" sz="1200" dirty="0" smtClean="0">
                <a:latin typeface="Tahoma" charset="0"/>
              </a:rPr>
              <a:t>Creating Section 508 Compliant Documents</a:t>
            </a:r>
            <a:endParaRPr lang="en-US" sz="12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</a:t>
            </a:r>
            <a:r>
              <a:rPr lang="en-US" dirty="0" smtClean="0"/>
              <a:t>Settings*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Field Shading: Always on.</a:t>
            </a:r>
          </a:p>
          <a:p>
            <a:r>
              <a:rPr lang="en-US" dirty="0" smtClean="0"/>
              <a:t>Home, Paragraph Mark (show hidden marks): On</a:t>
            </a:r>
          </a:p>
          <a:p>
            <a:r>
              <a:rPr lang="en-US" dirty="0" smtClean="0"/>
              <a:t>Turn off “Auto-correct” functions. (Word Options, Proofing, Auto correct option: uncheck all).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* </a:t>
            </a:r>
            <a:r>
              <a:rPr lang="en-US" sz="1200" dirty="0" smtClean="0"/>
              <a:t>From </a:t>
            </a:r>
            <a:r>
              <a:rPr lang="en-US" sz="1200" dirty="0" smtClean="0">
                <a:latin typeface="Tahoma" charset="0"/>
              </a:rPr>
              <a:t>Creating Section 508 Compliant Documents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824DE-4AFF-4E91-A8AF-2B3C3D9A3F6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Contact us at HERO@epa.gov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TitleSlide_OptionC_Templat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PPTTitleSlide_OptionC_Template</Template>
  <TotalTime>694</TotalTime>
  <Words>1461</Words>
  <Application>Microsoft Office PowerPoint</Application>
  <PresentationFormat>On-screen Show (4:3)</PresentationFormat>
  <Paragraphs>178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PPTTitleSlide_OptionC_Template</vt:lpstr>
      <vt:lpstr>LitCiter Basics</vt:lpstr>
      <vt:lpstr>Slide 1</vt:lpstr>
      <vt:lpstr>LitCiter</vt:lpstr>
      <vt:lpstr>Find it, Install it, Configure it</vt:lpstr>
      <vt:lpstr>Find it, Install it, Configure it</vt:lpstr>
      <vt:lpstr>Find it, Install it, Configure it</vt:lpstr>
      <vt:lpstr>Find it, Install it, Configure it</vt:lpstr>
      <vt:lpstr>A few “How-to” Tips*</vt:lpstr>
      <vt:lpstr>Other Settings*</vt:lpstr>
      <vt:lpstr>Word Options: Display Settings* </vt:lpstr>
      <vt:lpstr>Word Options: Advanced: Save*</vt:lpstr>
      <vt:lpstr>Word Options: Advanced: Show Document Content: Field Shading* </vt:lpstr>
      <vt:lpstr>HERO/ Endnote Links in Headings, Headers, Footers, Captions*</vt:lpstr>
      <vt:lpstr>EndNote / HERO / HERONet Links*</vt:lpstr>
      <vt:lpstr>Add missing Refs to EndNote*</vt:lpstr>
      <vt:lpstr>Request Corrections in HERO*</vt:lpstr>
      <vt:lpstr>Apply Final HERO Links (Public) and/or HERONet Links*</vt:lpstr>
      <vt:lpstr>Individual Chapter Biblio Lists*</vt:lpstr>
      <vt:lpstr>Options for Chapter Biblios*</vt:lpstr>
      <vt:lpstr>Small Spot Fixes in already updated document, within 2 days of posting (EndNote and HERO)*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Looping And Grouping A session on good SQL and efficient Looping using CFOUTPUT</dc:title>
  <dc:creator>Gurevich, Gerald</dc:creator>
  <cp:lastModifiedBy>Gurevich, Gerald</cp:lastModifiedBy>
  <cp:revision>20</cp:revision>
  <cp:lastPrinted>2006-09-22T17:41:18Z</cp:lastPrinted>
  <dcterms:created xsi:type="dcterms:W3CDTF">2012-09-28T17:28:42Z</dcterms:created>
  <dcterms:modified xsi:type="dcterms:W3CDTF">2013-08-29T19:33:51Z</dcterms:modified>
</cp:coreProperties>
</file>